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7" r:id="rId5"/>
    <p:sldId id="285" r:id="rId6"/>
    <p:sldId id="292" r:id="rId7"/>
    <p:sldId id="288" r:id="rId8"/>
    <p:sldId id="291" r:id="rId9"/>
    <p:sldId id="297" r:id="rId10"/>
    <p:sldId id="293" r:id="rId11"/>
    <p:sldId id="282" r:id="rId12"/>
    <p:sldId id="275" r:id="rId13"/>
    <p:sldId id="294" r:id="rId14"/>
    <p:sldId id="281" r:id="rId15"/>
    <p:sldId id="276" r:id="rId16"/>
    <p:sldId id="296" r:id="rId17"/>
    <p:sldId id="295" r:id="rId18"/>
    <p:sldId id="268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D8"/>
    <a:srgbClr val="FD6ED6"/>
    <a:srgbClr val="736EFF"/>
    <a:srgbClr val="2B2B2B"/>
    <a:srgbClr val="00091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114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A2AD915-D761-496F-9A06-48957463A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2352F2F-CD2C-4BD1-8F05-E6EEAE7E3A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E963-774A-4337-865F-88B2340EC7F1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972EE15C-0596-448C-91BB-22809C80CD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7D221ACF-9ABC-4C84-AC0B-2FED34E64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CE1D54-3CC5-4813-8992-05AEBE0700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CAC8FA-08D5-4422-9FDB-67CA15C4C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1F395-3032-4A4C-89AC-5194A9198A5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9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11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2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63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89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56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4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21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51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81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EE2F-008D-4AB3-8233-BF28CD5C5373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0CD4-D9B2-4E57-82C2-FA087FF01B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85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5BFBE4-392A-E0C1-CD86-FA3D841F3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697196"/>
            <a:ext cx="9613397" cy="1057474"/>
          </a:xfrm>
          <a:prstGeom prst="rect">
            <a:avLst/>
          </a:prstGeom>
        </p:spPr>
      </p:pic>
      <p:sp>
        <p:nvSpPr>
          <p:cNvPr id="39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D9BAD9-491B-EEF1-4CCD-662294DA0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pl-PL" sz="5600" dirty="0"/>
              <a:t>Lokalna AI w służbie </a:t>
            </a:r>
            <a:r>
              <a:rPr lang="pl-PL" sz="5600" dirty="0" err="1"/>
              <a:t>cyberodporności</a:t>
            </a:r>
            <a:r>
              <a:rPr lang="pl-PL" sz="5600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8276B5-E666-3DB5-0BCB-25927159E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pl-PL" b="1"/>
              <a:t>Jak odzyskać kontrolę nad danymi bez chmury</a:t>
            </a:r>
          </a:p>
        </p:txBody>
      </p:sp>
    </p:spTree>
    <p:extLst>
      <p:ext uri="{BB962C8B-B14F-4D97-AF65-F5344CB8AC3E}">
        <p14:creationId xmlns:p14="http://schemas.microsoft.com/office/powerpoint/2010/main" val="100360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190C3-5BA2-79E5-CA39-6BCA5C92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2DAC1-8E15-46E5-63A0-A663682E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Ataki wspierane przez AI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9B24355-F469-CC99-41BE-EC6F96065992}"/>
              </a:ext>
            </a:extLst>
          </p:cNvPr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l-PL" b="1" dirty="0"/>
              <a:t> LAMEHUG</a:t>
            </a:r>
            <a:r>
              <a:rPr lang="pl-PL" dirty="0"/>
              <a:t> — kampania </a:t>
            </a:r>
            <a:r>
              <a:rPr lang="pl-PL" dirty="0" err="1"/>
              <a:t>phishingowa</a:t>
            </a:r>
            <a:r>
              <a:rPr lang="pl-PL" dirty="0"/>
              <a:t> wykryta przez CERT-UA (lipiec 2025): </a:t>
            </a:r>
            <a:r>
              <a:rPr lang="pl-PL" dirty="0" err="1"/>
              <a:t>infostealer</a:t>
            </a:r>
            <a:r>
              <a:rPr lang="pl-PL" dirty="0"/>
              <a:t> wykorzystujący LLM do generowania poleceń na zainfekowanym hoście i selektywnej </a:t>
            </a:r>
            <a:r>
              <a:rPr lang="pl-PL" dirty="0" err="1"/>
              <a:t>eksfiltracji</a:t>
            </a:r>
            <a:r>
              <a:rPr lang="pl-PL" dirty="0"/>
              <a:t> danych; przypisywana z umiarkowaną pewnością grupie </a:t>
            </a:r>
            <a:r>
              <a:rPr lang="pl-PL" b="1" dirty="0"/>
              <a:t>APT28</a:t>
            </a:r>
            <a:r>
              <a:rPr lang="pl-PL" dirty="0"/>
              <a:t>.</a:t>
            </a:r>
          </a:p>
          <a:p>
            <a:pPr>
              <a:buBlip>
                <a:blip r:embed="rId2"/>
              </a:buBlip>
            </a:pPr>
            <a:r>
              <a:rPr lang="pl-PL" b="1" dirty="0"/>
              <a:t> </a:t>
            </a:r>
            <a:r>
              <a:rPr lang="pl-PL" b="1" dirty="0" err="1"/>
              <a:t>PromptLock</a:t>
            </a:r>
            <a:r>
              <a:rPr lang="pl-PL" dirty="0"/>
              <a:t> — odkryte przez ESET/Prywatnych badaczy AI-</a:t>
            </a:r>
            <a:r>
              <a:rPr lang="pl-PL" dirty="0" err="1"/>
              <a:t>ransomware</a:t>
            </a:r>
            <a:r>
              <a:rPr lang="pl-PL" dirty="0"/>
              <a:t> (sierpień 2025): </a:t>
            </a:r>
            <a:r>
              <a:rPr lang="pl-PL" dirty="0" err="1"/>
              <a:t>PoC</a:t>
            </a:r>
            <a:r>
              <a:rPr lang="pl-PL" dirty="0"/>
              <a:t>/eksperyment </a:t>
            </a:r>
            <a:r>
              <a:rPr lang="pl-PL" dirty="0" err="1"/>
              <a:t>ransomware</a:t>
            </a:r>
            <a:r>
              <a:rPr lang="pl-PL" dirty="0"/>
              <a:t>, który używa lokalnie uruchamianego modelu LLM (gpt-oss:20b / </a:t>
            </a:r>
            <a:r>
              <a:rPr lang="pl-PL" dirty="0" err="1"/>
              <a:t>Ollama</a:t>
            </a:r>
            <a:r>
              <a:rPr lang="pl-PL" dirty="0"/>
              <a:t>) do generowania i wykonywania dynamicznych skryptów (</a:t>
            </a:r>
            <a:r>
              <a:rPr lang="pl-PL" dirty="0" err="1"/>
              <a:t>Lua</a:t>
            </a:r>
            <a:r>
              <a:rPr lang="pl-PL" dirty="0"/>
              <a:t>), co utrudnia wykrycie heurystyczne.</a:t>
            </a:r>
          </a:p>
          <a:p>
            <a:pPr>
              <a:buBlip>
                <a:blip r:embed="rId2"/>
              </a:buBlip>
            </a:pPr>
            <a:endParaRPr lang="pl-PL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000" b="1" u="sng" dirty="0">
                <a:solidFill>
                  <a:srgbClr val="FF6FD8"/>
                </a:solidFill>
              </a:rPr>
              <a:t>Selektywna </a:t>
            </a:r>
            <a:r>
              <a:rPr lang="pl-PL" sz="3000" b="1" u="sng" dirty="0" err="1">
                <a:solidFill>
                  <a:srgbClr val="FF6FD8"/>
                </a:solidFill>
              </a:rPr>
              <a:t>eksfiltracja</a:t>
            </a:r>
            <a:r>
              <a:rPr lang="pl-PL" sz="3000" b="1" dirty="0">
                <a:solidFill>
                  <a:srgbClr val="FF6FD8"/>
                </a:solidFill>
              </a:rPr>
              <a:t>: </a:t>
            </a:r>
            <a:r>
              <a:rPr lang="pl-PL" sz="3000" b="1" dirty="0" err="1">
                <a:solidFill>
                  <a:srgbClr val="FF6FD8"/>
                </a:solidFill>
              </a:rPr>
              <a:t>malware</a:t>
            </a:r>
            <a:r>
              <a:rPr lang="pl-PL" sz="3000" b="1" dirty="0">
                <a:solidFill>
                  <a:srgbClr val="FF6FD8"/>
                </a:solidFill>
              </a:rPr>
              <a:t> filtruje i wysyła jedynie wartościowe pliki, zmniejszając „szum” i wykrywalność.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F9AEEA3-A687-D623-53CA-B8457DA0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BB3A01D0-93BC-E9D7-7042-B939F0CFA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5" y="205047"/>
            <a:ext cx="1428078" cy="1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Dane osobowe są w dokumentach. </a:t>
            </a:r>
            <a:br>
              <a:rPr lang="pl-PL" dirty="0"/>
            </a:br>
            <a:r>
              <a:rPr lang="pl-PL" dirty="0"/>
              <a:t>My pokazujemy gdzie.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l-PL" dirty="0"/>
              <a:t> W organizacji dane osobowe mogą pojawić się w nieoczywistych miejscach.</a:t>
            </a:r>
          </a:p>
          <a:p>
            <a:pPr>
              <a:buBlip>
                <a:blip r:embed="rId2"/>
              </a:buBlip>
            </a:pPr>
            <a:r>
              <a:rPr lang="pl-PL" dirty="0"/>
              <a:t> Mycroft analizuje pliki lokalnie – bez przesyłania do chmury i bez opłat za każdą stronę.</a:t>
            </a:r>
          </a:p>
          <a:p>
            <a:pPr>
              <a:buBlip>
                <a:blip r:embed="rId2"/>
              </a:buBlip>
            </a:pPr>
            <a:r>
              <a:rPr lang="pl-PL" dirty="0"/>
              <a:t> Dzięki autorskiej AI i precyzyjnemu OCR dla języka polskiego wykrywamy dane nawet w zeskanowanych plikach.</a:t>
            </a:r>
          </a:p>
          <a:p>
            <a:pPr marL="0" indent="0" algn="ctr">
              <a:buNone/>
            </a:pPr>
            <a:endParaRPr lang="pl-PL" b="1" dirty="0">
              <a:solidFill>
                <a:srgbClr val="FF6FD8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6FD8"/>
                </a:solidFill>
              </a:rPr>
              <a:t>Szybko, dokładnie i w pełni pod Twoją kontrolą.</a:t>
            </a:r>
            <a:endParaRPr lang="pl-PL" dirty="0"/>
          </a:p>
          <a:p>
            <a:pPr>
              <a:buBlip>
                <a:blip r:embed="rId2"/>
              </a:buBlip>
            </a:pPr>
            <a:endParaRPr lang="pl-PL" dirty="0"/>
          </a:p>
          <a:p>
            <a:pPr>
              <a:buBlip>
                <a:blip r:embed="rId2"/>
              </a:buBlip>
            </a:pP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92ED7988-133E-64D4-2D03-0526D1A3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5" y="205047"/>
            <a:ext cx="1428078" cy="1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4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pc="200" dirty="0"/>
              <a:t>Mycroft </a:t>
            </a:r>
            <a:r>
              <a:rPr lang="pl-PL" spc="200" dirty="0" err="1"/>
              <a:t>Guard</a:t>
            </a:r>
            <a:br>
              <a:rPr lang="pl-PL" spc="200" dirty="0"/>
            </a:br>
            <a:r>
              <a:rPr lang="pl-PL" sz="3100" dirty="0"/>
              <a:t>Narzędzie do kontroli zasobów IT w urzędzie</a:t>
            </a:r>
            <a:br>
              <a:rPr lang="pl-PL" dirty="0"/>
            </a:br>
            <a:endParaRPr lang="pl-PL" spc="2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502882D-BC21-44F8-A01F-B0CA17C6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7162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📁</a:t>
            </a:r>
            <a:r>
              <a:rPr lang="pl-PL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Przeszukuje komputery, e-maile i dyski chmurowe.</a:t>
            </a:r>
          </a:p>
          <a:p>
            <a:pPr marL="0" indent="0">
              <a:buNone/>
            </a:pPr>
            <a:br>
              <a:rPr lang="pl-PL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🧠</a:t>
            </a:r>
            <a:r>
              <a:rPr lang="pl-PL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Dzięki AI i OCR rozpoznaje pliki zawierające dane osobowe – również w dokumentach skanowanych.</a:t>
            </a:r>
          </a:p>
          <a:p>
            <a:pPr marL="0" indent="0">
              <a:buNone/>
            </a:pPr>
            <a:br>
              <a:rPr lang="pl-PL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🗂️</a:t>
            </a:r>
            <a:r>
              <a:rPr lang="pl-PL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Klasyfikuje typy dokumentów (np. umowy o pracę, oświadczenia majątkowe, CV i wiele innych).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9D119BF-D201-458B-A0BA-8A1161561814}"/>
              </a:ext>
            </a:extLst>
          </p:cNvPr>
          <p:cNvSpPr txBox="1"/>
          <p:nvPr/>
        </p:nvSpPr>
        <p:spPr>
          <a:xfrm>
            <a:off x="577350" y="5043318"/>
            <a:ext cx="496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Skaner</a:t>
            </a:r>
          </a:p>
          <a:p>
            <a:pPr algn="ctr"/>
            <a:r>
              <a:rPr lang="pl-PL" dirty="0"/>
              <a:t>Program instalowany na monitorowanym zasobie (komputer), umożliwiający analizowanie znajdujących się tam plików.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F6326B1-74F0-4A96-9A56-ED598CEEC4A0}"/>
              </a:ext>
            </a:extLst>
          </p:cNvPr>
          <p:cNvSpPr txBox="1"/>
          <p:nvPr/>
        </p:nvSpPr>
        <p:spPr>
          <a:xfrm>
            <a:off x="6301351" y="5030798"/>
            <a:ext cx="531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Panel administracyjny</a:t>
            </a:r>
          </a:p>
          <a:p>
            <a:pPr algn="ctr"/>
            <a:r>
              <a:rPr lang="pl-PL" dirty="0"/>
              <a:t>Aplikacja internetowa zarządzająca pracą skanerów, umożliwiająca zarządzanie użytkownikami, zlecanie skanowań i </a:t>
            </a:r>
            <a:r>
              <a:rPr lang="pl-PL" dirty="0" err="1"/>
              <a:t>wyszukiwań</a:t>
            </a:r>
            <a:r>
              <a:rPr lang="pl-PL" dirty="0"/>
              <a:t> oraz analizę wyników</a:t>
            </a:r>
          </a:p>
        </p:txBody>
      </p:sp>
      <p:pic>
        <p:nvPicPr>
          <p:cNvPr id="10" name="Symbol zastępczy zawartości 8">
            <a:extLst>
              <a:ext uri="{FF2B5EF4-FFF2-40B4-BE49-F238E27FC236}">
                <a16:creationId xmlns:a16="http://schemas.microsoft.com/office/drawing/2014/main" id="{097660FA-6A41-4A99-9990-0BD7BEC3F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55" y="3264352"/>
            <a:ext cx="1429237" cy="17112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6F9443-4FCB-4B50-829B-86284CF29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48" y="3146868"/>
            <a:ext cx="1693120" cy="185765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41E42D9-C381-4AF5-A14B-3AA413E81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4017580"/>
            <a:ext cx="666750" cy="2952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E5C1E7-A567-CA97-E5D4-BC1A92ECE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905" y="169188"/>
            <a:ext cx="1875099" cy="18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CD744-5589-35D6-4522-B1A9E4C2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82D42-F860-1FF3-9236-8219BFF3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Porównanie Mycroft z rozwiązaniami konkurencyjnymi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AD8AACA-0024-3AFF-FA8D-21716D70DCC1}"/>
              </a:ext>
            </a:extLst>
          </p:cNvPr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  <a:p>
            <a:pPr>
              <a:buBlip>
                <a:blip r:embed="rId2"/>
              </a:buBlip>
            </a:pPr>
            <a:endParaRPr lang="pl-PL" dirty="0"/>
          </a:p>
          <a:p>
            <a:pPr>
              <a:buBlip>
                <a:blip r:embed="rId2"/>
              </a:buBlip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43E4EB6-3F88-8C26-AE21-9B6A0907B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8D4FE6C-06F8-F22F-6200-801747085DED}"/>
              </a:ext>
            </a:extLst>
          </p:cNvPr>
          <p:cNvSpPr txBox="1"/>
          <p:nvPr/>
        </p:nvSpPr>
        <p:spPr>
          <a:xfrm>
            <a:off x="1395046" y="2497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ED82220-B521-9B62-B4E4-BC4CC876B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58888"/>
              </p:ext>
            </p:extLst>
          </p:nvPr>
        </p:nvGraphicFramePr>
        <p:xfrm>
          <a:off x="1038225" y="1825624"/>
          <a:ext cx="10591800" cy="4351341"/>
        </p:xfrm>
        <a:graphic>
          <a:graphicData uri="http://schemas.openxmlformats.org/drawingml/2006/table">
            <a:tbl>
              <a:tblPr/>
              <a:tblGrid>
                <a:gridCol w="3530600">
                  <a:extLst>
                    <a:ext uri="{9D8B030D-6E8A-4147-A177-3AD203B41FA5}">
                      <a16:colId xmlns:a16="http://schemas.microsoft.com/office/drawing/2014/main" val="3734119428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701172064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34725708"/>
                    </a:ext>
                  </a:extLst>
                </a:gridCol>
              </a:tblGrid>
              <a:tr h="669437">
                <a:tc>
                  <a:txBody>
                    <a:bodyPr/>
                    <a:lstStyle/>
                    <a:p>
                      <a:r>
                        <a:rPr lang="pl-PL" sz="1600" b="1" dirty="0"/>
                        <a:t>Kryterium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FD6ED6"/>
                          </a:solidFill>
                        </a:rPr>
                        <a:t>Mycroft</a:t>
                      </a:r>
                      <a:endParaRPr lang="pl-PL" sz="1600" b="1" dirty="0">
                        <a:solidFill>
                          <a:srgbClr val="FD6ED6"/>
                        </a:solidFill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Rozwiązania oparte na LLM / SaaS </a:t>
                      </a:r>
                    </a:p>
                    <a:p>
                      <a:r>
                        <a:rPr lang="pl-PL" sz="1600" b="1" dirty="0"/>
                        <a:t>(np. </a:t>
                      </a:r>
                      <a:r>
                        <a:rPr lang="pl-PL" sz="1600" b="1" dirty="0" err="1"/>
                        <a:t>Bluur</a:t>
                      </a:r>
                      <a:r>
                        <a:rPr lang="pl-PL" sz="1600" b="1" dirty="0"/>
                        <a:t> AI, Google DLP, </a:t>
                      </a:r>
                      <a:r>
                        <a:rPr lang="pl-PL" sz="1600" b="1" dirty="0" err="1"/>
                        <a:t>Nymiz</a:t>
                      </a:r>
                      <a:r>
                        <a:rPr lang="pl-PL" sz="1600" b="1" dirty="0"/>
                        <a:t>)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332603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r>
                        <a:rPr lang="pl-PL" sz="1300" b="1" dirty="0"/>
                        <a:t>Model przetwarzania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Lokalny (on-</a:t>
                      </a:r>
                      <a:r>
                        <a:rPr lang="pl-PL" sz="1300" dirty="0" err="1"/>
                        <a:t>premise</a:t>
                      </a:r>
                      <a:r>
                        <a:rPr lang="pl-PL" sz="1300" dirty="0"/>
                        <a:t>)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Chmurowy (SaaS/API)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76709"/>
                  </a:ext>
                </a:extLst>
              </a:tr>
              <a:tr h="468606">
                <a:tc>
                  <a:txBody>
                    <a:bodyPr/>
                    <a:lstStyle/>
                    <a:p>
                      <a:r>
                        <a:rPr lang="pl-PL" sz="1300" b="1" dirty="0"/>
                        <a:t>Transfer danych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Brak potrzeby </a:t>
                      </a:r>
                      <a:r>
                        <a:rPr lang="pl-PL" sz="1300" dirty="0" err="1"/>
                        <a:t>przesyłu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Wymagany </a:t>
                      </a:r>
                      <a:r>
                        <a:rPr lang="pl-PL" sz="1300" dirty="0" err="1"/>
                        <a:t>przesył</a:t>
                      </a:r>
                      <a:r>
                        <a:rPr lang="pl-PL" sz="1300" dirty="0"/>
                        <a:t> dokumentów do zewnętrznych serwerów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458624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r>
                        <a:rPr lang="pl-PL" sz="1300" b="1" dirty="0"/>
                        <a:t>Zgodność z RODO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Pełna (dane nie opuszczają organizacji)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/>
                        <a:t>Wymaga dodatkowych umów, zabezpieczeń, lokalizacji centrów danych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430927"/>
                  </a:ext>
                </a:extLst>
              </a:tr>
              <a:tr h="468606">
                <a:tc>
                  <a:txBody>
                    <a:bodyPr/>
                    <a:lstStyle/>
                    <a:p>
                      <a:r>
                        <a:rPr lang="pl-PL" sz="1300" b="1" dirty="0"/>
                        <a:t>Skalowalność lokalna</a:t>
                      </a:r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Tak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Niska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929568"/>
                  </a:ext>
                </a:extLst>
              </a:tr>
              <a:tr h="468606">
                <a:tc>
                  <a:txBody>
                    <a:bodyPr/>
                    <a:lstStyle/>
                    <a:p>
                      <a:r>
                        <a:rPr lang="pl-PL" sz="1300" b="1" dirty="0"/>
                        <a:t>Koszt użycia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Subskrypcja. Przetwarzaj bez limitów.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Płacisz za każdą stronę, plik lub GB.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486620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r>
                        <a:rPr lang="pl-PL" sz="1300" b="1" dirty="0"/>
                        <a:t>Precyzja wykrywania danych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Wysoka (AI + reguły + OCR)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Zależna od modelu, czasem niedostosowana do dokumentów urzędowych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119366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r>
                        <a:rPr lang="pl-PL" sz="1300" b="1" dirty="0"/>
                        <a:t>Czas </a:t>
                      </a:r>
                      <a:r>
                        <a:rPr lang="pl-PL" sz="1300" b="1" dirty="0" err="1"/>
                        <a:t>anonimizacji</a:t>
                      </a:r>
                      <a:r>
                        <a:rPr lang="pl-PL" sz="1300" b="1" dirty="0"/>
                        <a:t> 100-stronicowego skanu dokumentu</a:t>
                      </a:r>
                      <a:endParaRPr lang="pl-PL" sz="1300" dirty="0"/>
                    </a:p>
                  </a:txBody>
                  <a:tcPr marL="66944" marR="66944" marT="33472" marB="334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~2 sek./1 strona</a:t>
                      </a:r>
                    </a:p>
                    <a:p>
                      <a:r>
                        <a:rPr lang="pl-PL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~3 min/100 stron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dirty="0"/>
                        <a:t>Nawet 30 minut dla 10 stron (lub dłużej, zależnie od obłożenia LLM i transferu)</a:t>
                      </a: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64183"/>
                  </a:ext>
                </a:extLst>
              </a:tr>
            </a:tbl>
          </a:graphicData>
        </a:graphic>
      </p:graphicFrame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8C88E5D5-35B3-40EA-1B94-FB74B21F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5" y="205047"/>
            <a:ext cx="1428078" cy="1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C71E-1ECD-EE93-436D-0CFCB09E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A3BDE2-D271-0B17-2F95-703AE2DA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Rozwiązanie lokalne vs chmura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7133A55-8900-32E7-3943-50901F47F11D}"/>
              </a:ext>
            </a:extLst>
          </p:cNvPr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Dlaczego lokalne rozwiązanie wygrywa?</a:t>
            </a:r>
          </a:p>
          <a:p>
            <a:pPr>
              <a:buBlip>
                <a:blip r:embed="rId2"/>
              </a:buBlip>
            </a:pPr>
            <a:r>
              <a:rPr lang="pl-PL" dirty="0"/>
              <a:t>Ekstremalnie niskie koszty operacyjne – brak opłat za przetworzenie dokumentów, </a:t>
            </a:r>
            <a:r>
              <a:rPr lang="pl-PL" dirty="0" err="1"/>
              <a:t>tokeny</a:t>
            </a:r>
            <a:r>
              <a:rPr lang="pl-PL" dirty="0"/>
              <a:t> API czy transfer danych.</a:t>
            </a:r>
          </a:p>
          <a:p>
            <a:pPr>
              <a:buBlip>
                <a:blip r:embed="rId2"/>
              </a:buBlip>
            </a:pPr>
            <a:r>
              <a:rPr lang="pl-PL" dirty="0"/>
              <a:t>Szybkość przetwarzania – </a:t>
            </a:r>
            <a:r>
              <a:rPr lang="pl-PL" dirty="0" err="1"/>
              <a:t>anonumizuje</a:t>
            </a:r>
            <a:r>
              <a:rPr lang="pl-PL" dirty="0"/>
              <a:t> nawet 100-stronicowe skany dokumentów w kilka minut, a nie godzin.</a:t>
            </a:r>
          </a:p>
          <a:p>
            <a:pPr>
              <a:buBlip>
                <a:blip r:embed="rId2"/>
              </a:buBlip>
            </a:pPr>
            <a:r>
              <a:rPr lang="pl-PL" dirty="0"/>
              <a:t>Bezpieczeństwo i zgodność z RODO – dane nie są wysyłane poza Twoją organizację.</a:t>
            </a:r>
          </a:p>
          <a:p>
            <a:pPr>
              <a:buBlip>
                <a:blip r:embed="rId2"/>
              </a:buBlip>
            </a:pPr>
            <a:r>
              <a:rPr lang="pl-PL" dirty="0"/>
              <a:t>Skalowalność wewnętrzna – działa na zwykłym sprzęcie, bez drogich serwerów i GPU.</a:t>
            </a:r>
          </a:p>
          <a:p>
            <a:pPr>
              <a:buBlip>
                <a:blip r:embed="rId2"/>
              </a:buBlip>
            </a:pPr>
            <a:r>
              <a:rPr lang="pl-PL" dirty="0"/>
              <a:t>Gotowość do działania offline – także w środowiskach o podwyższonych wymogach bezpieczeństwa (np. instytucje publiczne, kancelarie, sektor finansowy).</a:t>
            </a:r>
            <a:endParaRPr lang="pl-PL" b="1" dirty="0">
              <a:solidFill>
                <a:srgbClr val="FF6FD8"/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rgbClr val="FF6FD8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6FD8"/>
                </a:solidFill>
              </a:rPr>
              <a:t>Szybko, dokładnie i w pełni pod Twoją kontrolą.</a:t>
            </a:r>
            <a:endParaRPr lang="pl-PL" dirty="0"/>
          </a:p>
          <a:p>
            <a:pPr>
              <a:buBlip>
                <a:blip r:embed="rId2"/>
              </a:buBlip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054CFFF-705F-A6A0-E115-68F08309A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A089471F-316D-5248-56A1-13CC4084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5" y="205047"/>
            <a:ext cx="1428078" cy="1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FC45149E-3FA0-3EA8-B2BB-5D43301A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0">
            <a:off x="-1090863" y="2249424"/>
            <a:ext cx="13842329" cy="368262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917951"/>
            <a:ext cx="9144000" cy="899492"/>
          </a:xfrm>
        </p:spPr>
        <p:txBody>
          <a:bodyPr>
            <a:normAutofit fontScale="90000"/>
          </a:bodyPr>
          <a:lstStyle/>
          <a:p>
            <a:r>
              <a:rPr lang="pl-PL" sz="4400" b="1" spc="200" dirty="0"/>
              <a:t>Masz dane – my dajemy Ci nad nimi kontrolę.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867587" y="4951453"/>
            <a:ext cx="4434227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📧</a:t>
            </a:r>
            <a:r>
              <a:rPr lang="pl-PL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Franklin Gothic Medium (Nagłówki)"/>
                <a:ea typeface="MS Mincho" panose="02020609040205080304" pitchFamily="49" charset="-128"/>
                <a:cs typeface="Times New Roman" panose="02020603050405020304" pitchFamily="18" charset="0"/>
              </a:rPr>
              <a:t>kontakt@mycroftsolutions.ai</a:t>
            </a:r>
            <a:br>
              <a:rPr lang="pl-PL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🌐</a:t>
            </a:r>
            <a:r>
              <a:rPr lang="pl-PL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Franklin Gothic Medium (Nagłówki)"/>
                <a:ea typeface="MS Mincho" panose="02020609040205080304" pitchFamily="49" charset="-128"/>
                <a:cs typeface="Times New Roman" panose="02020603050405020304" pitchFamily="18" charset="0"/>
              </a:rPr>
              <a:t>www.mycroftsolutions.ai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15" y="600434"/>
            <a:ext cx="6614173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6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FBB59-FF04-26A6-2E9C-EFABFFAD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5B21A-6F50-2818-922E-4AC861284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030" y="2708689"/>
            <a:ext cx="8954219" cy="2678502"/>
          </a:xfrm>
        </p:spPr>
        <p:txBody>
          <a:bodyPr>
            <a:noAutofit/>
          </a:bodyPr>
          <a:lstStyle/>
          <a:p>
            <a:pPr algn="l"/>
            <a:b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l-PL" sz="2400" b="1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Mycroft BIP </a:t>
            </a:r>
            <a:r>
              <a:rPr lang="pl-PL" sz="2400" b="1" dirty="0" err="1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Scanner</a:t>
            </a:r>
            <a:r>
              <a:rPr lang="pl-PL" sz="2400" b="1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– pokaże, jakie dane osobowe opublikowano w BIP</a:t>
            </a:r>
            <a:b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l-PL" sz="2400" b="1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Mycroft Sweeper </a:t>
            </a:r>
            <a: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– zanonimizuje Twoje dokumenty, bez potrzeby chmury</a:t>
            </a:r>
            <a:b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l-PL" sz="2400" b="1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Mycroft </a:t>
            </a:r>
            <a:r>
              <a:rPr lang="pl-PL" sz="2400" b="1" dirty="0" err="1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Guard</a:t>
            </a:r>
            <a:r>
              <a:rPr lang="pl-PL" sz="2400" b="1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– wyszuka dane osobowe na komputerach, w </a:t>
            </a:r>
            <a:b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e-mailach oraz na dyskach chmurowych</a:t>
            </a:r>
            <a:endParaRPr lang="pl-PL" sz="4000" b="1" spc="200" dirty="0">
              <a:solidFill>
                <a:srgbClr val="FF6FD8"/>
              </a:solidFill>
              <a:latin typeface="Franklin Gothic Book (Tekst podstawowy)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41BEB8E-1C83-D588-A0AE-FAD070CCD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3" y="451471"/>
            <a:ext cx="6614173" cy="73152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DB554EC-038C-7C41-38B8-5B538631A116}"/>
              </a:ext>
            </a:extLst>
          </p:cNvPr>
          <p:cNvSpPr txBox="1"/>
          <p:nvPr/>
        </p:nvSpPr>
        <p:spPr>
          <a:xfrm>
            <a:off x="2538385" y="5643156"/>
            <a:ext cx="694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6FD8"/>
                </a:solidFill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Offline. Z użyciem AI. W języku polskim.</a:t>
            </a:r>
            <a:endParaRPr lang="pl-PL" sz="3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7BCC0C8-B53D-4F52-5337-F0E1146EACF2}"/>
              </a:ext>
            </a:extLst>
          </p:cNvPr>
          <p:cNvSpPr txBox="1"/>
          <p:nvPr/>
        </p:nvSpPr>
        <p:spPr>
          <a:xfrm>
            <a:off x="1800044" y="1213898"/>
            <a:ext cx="85919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dirty="0"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Trzy narzędzia. Jeden cel: </a:t>
            </a:r>
          </a:p>
          <a:p>
            <a:pPr algn="ctr"/>
            <a:r>
              <a:rPr lang="pl-PL" sz="3800" b="1" dirty="0">
                <a:solidFill>
                  <a:srgbClr val="FF6FD8"/>
                </a:solidFill>
                <a:effectLst/>
                <a:latin typeface="Franklin Gothic Book (Tekst podstawowy)"/>
                <a:ea typeface="MS Mincho" panose="02020609040205080304" pitchFamily="49" charset="-128"/>
                <a:cs typeface="Times New Roman" panose="02020603050405020304" pitchFamily="18" charset="0"/>
              </a:rPr>
              <a:t>kontrola nad danymi osobowymi</a:t>
            </a:r>
            <a:endParaRPr lang="pl-PL" sz="3800" dirty="0">
              <a:solidFill>
                <a:srgbClr val="FF6FD8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2F6A5FE-9F96-D602-EB62-DD2EB912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78" y="2389523"/>
            <a:ext cx="1051144" cy="105114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2CC064B-CF02-1B64-EBE0-6B3764401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64" y="4687173"/>
            <a:ext cx="648704" cy="64266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4D0DB6D-6118-0660-B700-E4565B32AC6A}"/>
              </a:ext>
            </a:extLst>
          </p:cNvPr>
          <p:cNvSpPr txBox="1"/>
          <p:nvPr/>
        </p:nvSpPr>
        <p:spPr>
          <a:xfrm>
            <a:off x="587878" y="3694588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D6ED6"/>
                </a:solidFill>
              </a:rPr>
              <a:t>Sweeper</a:t>
            </a:r>
          </a:p>
        </p:txBody>
      </p:sp>
    </p:spTree>
    <p:extLst>
      <p:ext uri="{BB962C8B-B14F-4D97-AF65-F5344CB8AC3E}">
        <p14:creationId xmlns:p14="http://schemas.microsoft.com/office/powerpoint/2010/main" val="19507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A9E1-C082-FA40-F542-BE221270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B6C5E-9E9C-41BE-9265-6AC69F00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Brak wiedzy = brak kontroli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6A76AD5-1352-0C3B-3A4C-C594ABED6D21}"/>
              </a:ext>
            </a:extLst>
          </p:cNvPr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solidFill>
                  <a:srgbClr val="FF6FD8"/>
                </a:solidFill>
              </a:rPr>
              <a:t>Dlaczego większość organizacji nie wie, jakie dane naprawdę przetwarza i gdzie one się znajdują?</a:t>
            </a:r>
          </a:p>
          <a:p>
            <a:pPr marL="0" indent="0">
              <a:buNone/>
            </a:pPr>
            <a:endParaRPr lang="pl-PL" dirty="0"/>
          </a:p>
          <a:p>
            <a:pPr>
              <a:buBlip>
                <a:blip r:embed="rId2"/>
              </a:buBlip>
            </a:pPr>
            <a:r>
              <a:rPr lang="pl-PL" dirty="0"/>
              <a:t> </a:t>
            </a:r>
            <a:r>
              <a:rPr lang="pl-PL" b="1" u="sng" dirty="0"/>
              <a:t>Komputery pracowników</a:t>
            </a:r>
            <a:r>
              <a:rPr lang="pl-PL" b="1" dirty="0"/>
              <a:t> </a:t>
            </a:r>
            <a:r>
              <a:rPr lang="pl-PL" dirty="0"/>
              <a:t>– pliki zapisywane „na chwilę”, które zostają na lata.</a:t>
            </a:r>
          </a:p>
          <a:p>
            <a:pPr>
              <a:buBlip>
                <a:blip r:embed="rId2"/>
              </a:buBlip>
            </a:pPr>
            <a:r>
              <a:rPr lang="pl-PL" dirty="0"/>
              <a:t> </a:t>
            </a:r>
            <a:r>
              <a:rPr lang="pl-PL" b="1" u="sng" dirty="0"/>
              <a:t>Poczta e-mail</a:t>
            </a:r>
            <a:r>
              <a:rPr lang="pl-PL" b="1" dirty="0"/>
              <a:t> </a:t>
            </a:r>
            <a:r>
              <a:rPr lang="pl-PL" dirty="0"/>
              <a:t>– skrzynki stają się magazynem dokumentów z danymi klientów i pracowników.</a:t>
            </a:r>
          </a:p>
          <a:p>
            <a:pPr>
              <a:buBlip>
                <a:blip r:embed="rId2"/>
              </a:buBlip>
            </a:pPr>
            <a:r>
              <a:rPr lang="pl-PL" dirty="0"/>
              <a:t> </a:t>
            </a:r>
            <a:r>
              <a:rPr lang="pl-PL" b="1" u="sng" dirty="0"/>
              <a:t>BIP-y</a:t>
            </a:r>
            <a:r>
              <a:rPr lang="pl-PL" b="1" dirty="0"/>
              <a:t> </a:t>
            </a:r>
            <a:r>
              <a:rPr lang="pl-PL" dirty="0"/>
              <a:t>– archiwalne ogłoszenia, skany dokumentów, oświadczenia majątkowe.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F09EF4-3A90-1242-1D97-67C6A7A4E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2104E8C0-609A-CB96-58F7-CBD0F60D1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5" y="205047"/>
            <a:ext cx="1428078" cy="1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1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D28F7-3D2D-484F-DA4A-D2DC0884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CE6E0-0F31-BC93-A432-26C7878D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Brak wiedzy = brak kontroli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0D6A119-EC37-6A0E-3BB6-E7588F509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00493694-D68A-CD3D-A06D-D9782C1C5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925" y="205047"/>
            <a:ext cx="1428078" cy="1467127"/>
          </a:xfrm>
          <a:prstGeom prst="rect">
            <a:avLst/>
          </a:prstGeom>
        </p:spPr>
      </p:pic>
      <p:pic>
        <p:nvPicPr>
          <p:cNvPr id="7" name="Obraz 6" descr="Obraz zawierający symbol, Czcionka, znak, Grafika&#10;&#10;Zawartość wygenerowana przez AI może być niepoprawna.">
            <a:extLst>
              <a:ext uri="{FF2B5EF4-FFF2-40B4-BE49-F238E27FC236}">
                <a16:creationId xmlns:a16="http://schemas.microsoft.com/office/drawing/2014/main" id="{A79130BC-9062-63A7-EB0B-D55A90A14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68" y="2191086"/>
            <a:ext cx="2012063" cy="24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F31CB-44B3-1432-0296-642E0CB8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864B61-78DB-7C6A-9DE9-5B25BA71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Błędy w </a:t>
            </a:r>
            <a:r>
              <a:rPr lang="pl-PL" dirty="0" err="1"/>
              <a:t>anonimizacji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6769C87-1D89-0AEF-92FE-63833FD52619}"/>
              </a:ext>
            </a:extLst>
          </p:cNvPr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l-PL" dirty="0"/>
              <a:t> Ukrycie tekstu zamiast jego usunięcia</a:t>
            </a:r>
          </a:p>
          <a:p>
            <a:pPr>
              <a:buBlip>
                <a:blip r:embed="rId2"/>
              </a:buBlip>
            </a:pPr>
            <a:r>
              <a:rPr lang="pl-PL" dirty="0"/>
              <a:t> Zamalowanie prostokątem w edytorze PDF</a:t>
            </a:r>
          </a:p>
          <a:p>
            <a:pPr>
              <a:buBlip>
                <a:blip r:embed="rId2"/>
              </a:buBlip>
            </a:pPr>
            <a:r>
              <a:rPr lang="pl-PL" dirty="0"/>
              <a:t> Usunięcie warstwy graficznej, </a:t>
            </a:r>
          </a:p>
          <a:p>
            <a:pPr marL="0" indent="0">
              <a:buNone/>
            </a:pPr>
            <a:r>
              <a:rPr lang="pl-PL" dirty="0"/>
              <a:t>    ale nie warstwy tekstowej</a:t>
            </a:r>
          </a:p>
          <a:p>
            <a:pPr>
              <a:buBlip>
                <a:blip r:embed="rId2"/>
              </a:buBlip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Uwaga na:</a:t>
            </a:r>
          </a:p>
          <a:p>
            <a:pPr marL="0" indent="0">
              <a:buNone/>
            </a:pPr>
            <a:r>
              <a:rPr lang="pl-PL" dirty="0"/>
              <a:t>Adobe </a:t>
            </a:r>
            <a:r>
              <a:rPr lang="pl-PL" dirty="0" err="1"/>
              <a:t>Acrobat</a:t>
            </a:r>
            <a:r>
              <a:rPr lang="pl-PL" dirty="0"/>
              <a:t> Reader, </a:t>
            </a:r>
          </a:p>
          <a:p>
            <a:pPr marL="0" indent="0">
              <a:buNone/>
            </a:pPr>
            <a:r>
              <a:rPr lang="pl-PL" dirty="0"/>
              <a:t>PDF-</a:t>
            </a:r>
            <a:r>
              <a:rPr lang="pl-PL" dirty="0" err="1"/>
              <a:t>XChange</a:t>
            </a:r>
            <a:r>
              <a:rPr lang="pl-PL" dirty="0"/>
              <a:t> Editor, </a:t>
            </a:r>
          </a:p>
          <a:p>
            <a:pPr marL="0" indent="0">
              <a:buNone/>
            </a:pPr>
            <a:r>
              <a:rPr lang="pl-PL" dirty="0"/>
              <a:t>PDF24, </a:t>
            </a:r>
            <a:r>
              <a:rPr lang="pl-PL" dirty="0" err="1"/>
              <a:t>Smallpdf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i inne narzędzia online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82BEC5F-0262-A5D1-97E1-80BF43FF3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6BC3700-0473-1DC3-B30F-81B7A5778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052" y="205047"/>
            <a:ext cx="3057952" cy="42963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9A55823-B490-644E-44DC-0890F94E8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129" y="4947638"/>
            <a:ext cx="6306430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6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F16D-E271-3F63-2DBB-F3B86BB7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AD9E0-2359-7C63-DEE5-FCA87463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Błędy w </a:t>
            </a:r>
            <a:r>
              <a:rPr lang="pl-PL" dirty="0" err="1"/>
              <a:t>anonimizacji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F75DB8E-1F8C-1571-73D2-7EF575088B76}"/>
              </a:ext>
            </a:extLst>
          </p:cNvPr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l-PL" dirty="0"/>
              <a:t> Edycja dokumentu</a:t>
            </a:r>
          </a:p>
          <a:p>
            <a:pPr>
              <a:buBlip>
                <a:blip r:embed="rId2"/>
              </a:buBlip>
            </a:pPr>
            <a:r>
              <a:rPr lang="pl-PL" dirty="0"/>
              <a:t> Microsoft </a:t>
            </a:r>
            <a:r>
              <a:rPr lang="pl-PL" dirty="0" err="1"/>
              <a:t>Print</a:t>
            </a:r>
            <a:r>
              <a:rPr lang="pl-PL" dirty="0"/>
              <a:t> to PDF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54E0242-286B-CC96-0347-F8FFD4CA5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F0C55F4-52AE-C718-B155-866C2CCC8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8" y="3501357"/>
            <a:ext cx="4690975" cy="23377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1F3C759-CC7B-A126-F582-3A4A7A332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076" y="3506703"/>
            <a:ext cx="4690974" cy="2332384"/>
          </a:xfrm>
          <a:prstGeom prst="rect">
            <a:avLst/>
          </a:prstGeo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B36EECE0-9437-6022-63B2-4C7C5F9E2A77}"/>
              </a:ext>
            </a:extLst>
          </p:cNvPr>
          <p:cNvSpPr/>
          <p:nvPr/>
        </p:nvSpPr>
        <p:spPr>
          <a:xfrm>
            <a:off x="5618285" y="4123592"/>
            <a:ext cx="940777" cy="756139"/>
          </a:xfrm>
          <a:prstGeom prst="rightArrow">
            <a:avLst/>
          </a:prstGeom>
          <a:solidFill>
            <a:srgbClr val="FF6F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20A1B-E737-4364-C9E5-46F0CC22D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03989-FAA4-7982-77D1-A4E92E2D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Błędy w </a:t>
            </a:r>
            <a:r>
              <a:rPr lang="pl-PL" dirty="0" err="1"/>
              <a:t>anonimizacji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2D093FB-72C6-4B3A-DA60-DD9D66933F33}"/>
              </a:ext>
            </a:extLst>
          </p:cNvPr>
          <p:cNvSpPr txBox="1">
            <a:spLocks/>
          </p:cNvSpPr>
          <p:nvPr/>
        </p:nvSpPr>
        <p:spPr>
          <a:xfrm>
            <a:off x="351691" y="2136904"/>
            <a:ext cx="10174299" cy="408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l-PL" dirty="0"/>
              <a:t>Niepełna </a:t>
            </a:r>
            <a:r>
              <a:rPr lang="pl-PL" dirty="0" err="1"/>
              <a:t>anonimizacja</a:t>
            </a:r>
            <a:endParaRPr lang="pl-PL" dirty="0"/>
          </a:p>
          <a:p>
            <a:pPr lvl="1">
              <a:buBlip>
                <a:blip r:embed="rId2"/>
              </a:buBlip>
            </a:pPr>
            <a:r>
              <a:rPr lang="pl-PL" dirty="0"/>
              <a:t>Przykład: użytkownik usuwa imię i nazwisko, ale pozostawia inne unikalne identyfikatory, np. PESEL, NIP, numer księgi wieczystej czy adres zamieszkania.</a:t>
            </a:r>
          </a:p>
          <a:p>
            <a:pPr lvl="1">
              <a:buBlip>
                <a:blip r:embed="rId2"/>
              </a:buBlip>
            </a:pPr>
            <a:r>
              <a:rPr lang="pl-PL" dirty="0"/>
              <a:t>Efekt: osoba nadal może być łatwo zidentyfikowana.</a:t>
            </a:r>
          </a:p>
          <a:p>
            <a:pPr>
              <a:buBlip>
                <a:blip r:embed="rId2"/>
              </a:buBlip>
            </a:pPr>
            <a:r>
              <a:rPr lang="pl-PL" dirty="0"/>
              <a:t>Brak kontekstu językowego</a:t>
            </a:r>
          </a:p>
          <a:p>
            <a:pPr lvl="1">
              <a:buBlip>
                <a:blip r:embed="rId2"/>
              </a:buBlip>
            </a:pPr>
            <a:r>
              <a:rPr lang="pl-PL" dirty="0"/>
              <a:t>Przykład: narzędzie niedostosowane do języka polskiego nie wykrywa odmian wyrazów (np. „Jan Kowalski” → „z Janem Kowalskim”).</a:t>
            </a:r>
          </a:p>
          <a:p>
            <a:pPr lvl="1">
              <a:buBlip>
                <a:blip r:embed="rId2"/>
              </a:buBlip>
            </a:pPr>
            <a:r>
              <a:rPr lang="pl-PL" dirty="0"/>
              <a:t>Efekt: część danych pozostaje niezanonimizowana.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FD1AA36-09E3-0694-9DEB-0D5548082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87B58489-6B30-B8CA-157F-C2FA651CF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25" y="205047"/>
            <a:ext cx="1428078" cy="1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1ED0-37BF-6149-E2C6-ED8A3C31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E9AEA4-B380-AE68-7A37-AD6E3376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pc="200" dirty="0"/>
            </a:br>
            <a:r>
              <a:rPr lang="pl-PL" spc="200" dirty="0"/>
              <a:t>Mycroft Sweeper</a:t>
            </a:r>
            <a:br>
              <a:rPr lang="pl-PL" spc="200" dirty="0"/>
            </a:br>
            <a:r>
              <a:rPr lang="pl-PL" sz="3100" dirty="0"/>
              <a:t>Aplikacja desktopowa do lokalnej </a:t>
            </a:r>
            <a:br>
              <a:rPr lang="pl-PL" sz="3100" dirty="0"/>
            </a:br>
            <a:r>
              <a:rPr lang="pl-PL" sz="3100" dirty="0" err="1"/>
              <a:t>anonimizacji</a:t>
            </a:r>
            <a:r>
              <a:rPr lang="pl-PL" sz="3100" dirty="0"/>
              <a:t> dokumentów</a:t>
            </a:r>
            <a:br>
              <a:rPr lang="en-US" dirty="0"/>
            </a:br>
            <a:endParaRPr lang="pl-PL" spc="2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0D0374-22E9-CFF9-2C7F-6B789BF8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25749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📄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Obsługuje PDF (w tym skany), jpg, </a:t>
            </a:r>
            <a:r>
              <a:rPr lang="pl-PL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tiff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 inne formaty graficzne.</a:t>
            </a:r>
          </a:p>
          <a:p>
            <a:pPr marL="0" indent="0">
              <a:buNone/>
            </a:pPr>
            <a:br>
              <a:rPr lang="pl-PL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🔍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Wbudowany OCR przekształca skany w tekst, a AI wykrywa dane osobowe do zanonimizowania.</a:t>
            </a:r>
          </a:p>
          <a:p>
            <a:pPr marL="0" indent="0">
              <a:buNone/>
            </a:pPr>
            <a:br>
              <a:rPr lang="pl-PL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⚡ 1 strona w 2 sekundy – wszystko lokalnie, bez chmury.</a:t>
            </a:r>
          </a:p>
          <a:p>
            <a:pPr marL="0" indent="0">
              <a:buNone/>
            </a:pPr>
            <a:br>
              <a:rPr lang="pl-PL" sz="11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🖱️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Intuicyjna obsługa: zaznacz, zatwierdź, zapisz.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FD0B3E5-930B-8A73-1A0C-6824C0DA9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5791195-83C6-B5BC-CB38-5DCAB1FDDCBE}"/>
              </a:ext>
            </a:extLst>
          </p:cNvPr>
          <p:cNvSpPr txBox="1"/>
          <p:nvPr/>
        </p:nvSpPr>
        <p:spPr>
          <a:xfrm>
            <a:off x="9724354" y="230188"/>
            <a:ext cx="215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D6ED6"/>
                </a:solidFill>
              </a:rPr>
              <a:t>Sweeper</a:t>
            </a:r>
          </a:p>
        </p:txBody>
      </p:sp>
    </p:spTree>
    <p:extLst>
      <p:ext uri="{BB962C8B-B14F-4D97-AF65-F5344CB8AC3E}">
        <p14:creationId xmlns:p14="http://schemas.microsoft.com/office/powerpoint/2010/main" val="203181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pc="200" dirty="0"/>
            </a:br>
            <a:r>
              <a:rPr lang="pl-PL" spc="200" dirty="0"/>
              <a:t>Mycroft BIP </a:t>
            </a:r>
            <a:r>
              <a:rPr lang="pl-PL" spc="200" dirty="0" err="1"/>
              <a:t>Scanner</a:t>
            </a:r>
            <a:br>
              <a:rPr lang="pl-PL" spc="200" dirty="0"/>
            </a:br>
            <a:r>
              <a:rPr lang="pl-PL" sz="3100" dirty="0"/>
              <a:t>Internetowe narzędzie do weryfikacji </a:t>
            </a:r>
            <a:br>
              <a:rPr lang="pl-PL" sz="3100" dirty="0"/>
            </a:br>
            <a:r>
              <a:rPr lang="pl-PL" sz="3100" dirty="0"/>
              <a:t>Biuletynów </a:t>
            </a:r>
            <a:r>
              <a:rPr lang="pl-PL" sz="3200" dirty="0"/>
              <a:t>Informacji Publicznej </a:t>
            </a:r>
            <a:r>
              <a:rPr lang="pl-PL" sz="3100" dirty="0"/>
              <a:t> </a:t>
            </a:r>
            <a:br>
              <a:rPr lang="en-US" dirty="0"/>
            </a:br>
            <a:endParaRPr lang="pl-PL" spc="2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502882D-BC21-44F8-A01F-B0CA17C6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906"/>
            <a:ext cx="10515600" cy="33178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🔍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Wystarczy wskazać adres strony – bez potrzeby integracji z systemem.</a:t>
            </a:r>
          </a:p>
          <a:p>
            <a:pPr marL="0" indent="0">
              <a:buNone/>
            </a:pPr>
            <a:br>
              <a:rPr lang="pl-PL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🧠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Dzięki AI i OCR wykrywa dane osobowe w opublikowanych materiałach – także zeskanowanych i archiwalnych.</a:t>
            </a:r>
          </a:p>
          <a:p>
            <a:pPr marL="0" indent="0">
              <a:buNone/>
            </a:pPr>
            <a:br>
              <a:rPr lang="pl-PL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📌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Informuje, jakie i czyje dane zostały udostępnione – również </a:t>
            </a:r>
            <a:r>
              <a:rPr lang="pl-PL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nieintencjonalnie.</a:t>
            </a:r>
          </a:p>
          <a:p>
            <a:pPr marL="0" indent="0">
              <a:buNone/>
            </a:pPr>
            <a:br>
              <a:rPr lang="pl-PL" sz="11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🧭</a:t>
            </a:r>
            <a:r>
              <a:rPr lang="pl-PL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Pomaga lokalizować i usuwać dane, których podstawa publikacji już nie obowiązuje.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6311900"/>
            <a:ext cx="3078692" cy="341053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AC9B926-7A5F-995E-881B-16D00E53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733" y="-52529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9D987AE92F42428528BE24CD0CEFF6" ma:contentTypeVersion="18" ma:contentTypeDescription="Utwórz nowy dokument." ma:contentTypeScope="" ma:versionID="9a7af584762a41c4826bd6dbca479133">
  <xsd:schema xmlns:xsd="http://www.w3.org/2001/XMLSchema" xmlns:xs="http://www.w3.org/2001/XMLSchema" xmlns:p="http://schemas.microsoft.com/office/2006/metadata/properties" xmlns:ns3="1217fb15-def3-436e-86d9-882600039e82" xmlns:ns4="a26ab8d2-0b0f-4627-9ff5-6a4aa7cb884f" targetNamespace="http://schemas.microsoft.com/office/2006/metadata/properties" ma:root="true" ma:fieldsID="a21bd69f1ccfa11d9809b68843d22587" ns3:_="" ns4:_="">
    <xsd:import namespace="1217fb15-def3-436e-86d9-882600039e82"/>
    <xsd:import namespace="a26ab8d2-0b0f-4627-9ff5-6a4aa7cb88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7fb15-def3-436e-86d9-882600039e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ab8d2-0b0f-4627-9ff5-6a4aa7cb8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6ab8d2-0b0f-4627-9ff5-6a4aa7cb884f" xsi:nil="true"/>
  </documentManagement>
</p:properties>
</file>

<file path=customXml/itemProps1.xml><?xml version="1.0" encoding="utf-8"?>
<ds:datastoreItem xmlns:ds="http://schemas.openxmlformats.org/officeDocument/2006/customXml" ds:itemID="{6BAA106E-0DFC-4257-87C2-FCC1245F3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D8CB1-BA5A-41A8-B44A-76300E1A6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7fb15-def3-436e-86d9-882600039e82"/>
    <ds:schemaRef ds:uri="a26ab8d2-0b0f-4627-9ff5-6a4aa7cb8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9D24A-0B48-4318-9AA6-5A4FD5391614}">
  <ds:schemaRefs>
    <ds:schemaRef ds:uri="http://purl.org/dc/terms/"/>
    <ds:schemaRef ds:uri="a26ab8d2-0b0f-4627-9ff5-6a4aa7cb884f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217fb15-def3-436e-86d9-882600039e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13399</TotalTime>
  <Words>944</Words>
  <Application>Microsoft Office PowerPoint</Application>
  <PresentationFormat>Panoramiczny</PresentationFormat>
  <Paragraphs>106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Franklin Gothic Book</vt:lpstr>
      <vt:lpstr>Franklin Gothic Book (Tekst podstawowy)</vt:lpstr>
      <vt:lpstr>Franklin Gothic Medium</vt:lpstr>
      <vt:lpstr>Franklin Gothic Medium (Nagłówki)</vt:lpstr>
      <vt:lpstr>Office Theme</vt:lpstr>
      <vt:lpstr>Lokalna AI w służbie cyberodporności </vt:lpstr>
      <vt:lpstr>  Mycroft BIP Scanner – pokaże, jakie dane osobowe opublikowano w BIP  Mycroft Sweeper – zanonimizuje Twoje dokumenty, bez potrzeby chmury  Mycroft Guard – wyszuka dane osobowe na komputerach, w  e-mailach oraz na dyskach chmurowych</vt:lpstr>
      <vt:lpstr>Brak wiedzy = brak kontroli</vt:lpstr>
      <vt:lpstr>Brak wiedzy = brak kontroli</vt:lpstr>
      <vt:lpstr>Błędy w anonimizacji</vt:lpstr>
      <vt:lpstr>Błędy w anonimizacji</vt:lpstr>
      <vt:lpstr>Błędy w anonimizacji</vt:lpstr>
      <vt:lpstr> Mycroft Sweeper Aplikacja desktopowa do lokalnej  anonimizacji dokumentów </vt:lpstr>
      <vt:lpstr> Mycroft BIP Scanner Internetowe narzędzie do weryfikacji  Biuletynów Informacji Publicznej   </vt:lpstr>
      <vt:lpstr>Ataki wspierane przez AI</vt:lpstr>
      <vt:lpstr>Dane osobowe są w dokumentach.  My pokazujemy gdzie.</vt:lpstr>
      <vt:lpstr>Mycroft Guard Narzędzie do kontroli zasobów IT w urzędzie </vt:lpstr>
      <vt:lpstr>Porównanie Mycroft z rozwiązaniami konkurencyjnymi</vt:lpstr>
      <vt:lpstr>Rozwiązanie lokalne vs chmura</vt:lpstr>
      <vt:lpstr>Masz dane – my dajemy Ci nad nimi kontrolę.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 Pogorzelski</dc:creator>
  <cp:lastModifiedBy>Aleksandra Guzek</cp:lastModifiedBy>
  <cp:revision>287</cp:revision>
  <dcterms:created xsi:type="dcterms:W3CDTF">2022-07-05T09:27:14Z</dcterms:created>
  <dcterms:modified xsi:type="dcterms:W3CDTF">2025-09-18T07:14:24Z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0x010100BA9D987AE92F42428528BE24CD0CEFF6</vt:lpwstr>
  </property>
</Properties>
</file>